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6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92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39E15-E5D3-48B9-AF8F-4153B04007C6}" type="datetimeFigureOut">
              <a:rPr lang="en-US" smtClean="0"/>
              <a:pPr/>
              <a:t>4/23/2020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Израда</a:t>
            </a:r>
            <a:r>
              <a:rPr lang="en-US" sz="3600" dirty="0"/>
              <a:t> </a:t>
            </a:r>
            <a:r>
              <a:rPr lang="en-US" sz="3600" dirty="0" err="1"/>
              <a:t>пројекта</a:t>
            </a:r>
            <a:r>
              <a:rPr lang="en-US" sz="3600" dirty="0"/>
              <a:t> </a:t>
            </a:r>
            <a:r>
              <a:rPr lang="en-US" sz="3600" dirty="0" err="1"/>
              <a:t>нисконапонске</a:t>
            </a:r>
            <a:r>
              <a:rPr lang="en-US" sz="3600" dirty="0"/>
              <a:t> </a:t>
            </a:r>
            <a:r>
              <a:rPr lang="en-US" sz="3600" dirty="0" err="1"/>
              <a:t>мреже</a:t>
            </a:r>
            <a:r>
              <a:rPr lang="en-US" sz="3600" dirty="0"/>
              <a:t>. </a:t>
            </a:r>
            <a:r>
              <a:rPr lang="en-US" sz="3600" dirty="0" err="1"/>
              <a:t>Избор</a:t>
            </a:r>
            <a:r>
              <a:rPr lang="en-US" sz="3600" dirty="0"/>
              <a:t> </a:t>
            </a:r>
            <a:r>
              <a:rPr lang="en-US" sz="3600" dirty="0" err="1"/>
              <a:t>пресека</a:t>
            </a:r>
            <a:r>
              <a:rPr lang="en-US" sz="3600" dirty="0"/>
              <a:t> </a:t>
            </a:r>
            <a:r>
              <a:rPr lang="en-US" sz="3600" dirty="0" err="1"/>
              <a:t>проводника</a:t>
            </a:r>
            <a:r>
              <a:rPr lang="en-US" sz="3600" dirty="0"/>
              <a:t> и </a:t>
            </a:r>
            <a:r>
              <a:rPr lang="en-US" sz="3600" dirty="0" err="1"/>
              <a:t>прорачун</a:t>
            </a:r>
            <a:r>
              <a:rPr lang="en-US" sz="3600" dirty="0"/>
              <a:t> </a:t>
            </a:r>
            <a:r>
              <a:rPr lang="en-US" sz="3600" dirty="0" err="1"/>
              <a:t>пада</a:t>
            </a:r>
            <a:r>
              <a:rPr lang="en-US" sz="3600" dirty="0"/>
              <a:t> </a:t>
            </a:r>
            <a:r>
              <a:rPr lang="en-US" sz="3600" dirty="0" err="1" smtClean="0"/>
              <a:t>напона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sr-Cyrl-CS" sz="3600" dirty="0" smtClean="0"/>
              <a:t>Преглед пројеката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/>
              <a:t>в</a:t>
            </a:r>
            <a:r>
              <a:rPr lang="sr-Cyrl-CS" dirty="0" smtClean="0"/>
              <a:t>ежбе </a:t>
            </a:r>
            <a:r>
              <a:rPr lang="sr-Cyrl-CS" dirty="0" smtClean="0"/>
              <a:t>2</a:t>
            </a:r>
            <a:r>
              <a:rPr lang="en-AU" dirty="0" smtClean="0"/>
              <a:t>9</a:t>
            </a:r>
            <a:r>
              <a:rPr lang="sr-Cyrl-CS" dirty="0" smtClean="0"/>
              <a:t> </a:t>
            </a:r>
            <a:r>
              <a:rPr lang="sr-Cyrl-CS" dirty="0" smtClean="0"/>
              <a:t>и </a:t>
            </a:r>
            <a:r>
              <a:rPr lang="en-AU" dirty="0" smtClean="0"/>
              <a:t>30</a:t>
            </a:r>
            <a:endParaRPr lang="sr-Cyrl-CS" dirty="0" smtClean="0"/>
          </a:p>
          <a:p>
            <a:r>
              <a:rPr lang="sr-Cyrl-CS" dirty="0"/>
              <a:t>г</a:t>
            </a:r>
            <a:r>
              <a:rPr lang="sr-Cyrl-CS" dirty="0" smtClean="0"/>
              <a:t>рупа 1.и2</a:t>
            </a:r>
            <a:r>
              <a:rPr lang="sr-Cyrl-CS" dirty="0" smtClean="0"/>
              <a:t>.</a:t>
            </a:r>
          </a:p>
          <a:p>
            <a:r>
              <a:rPr lang="sr-Cyrl-CS" dirty="0" smtClean="0">
                <a:solidFill>
                  <a:srgbClr val="FF0000"/>
                </a:solidFill>
              </a:rPr>
              <a:t>Прорачун урадити до </a:t>
            </a:r>
            <a:r>
              <a:rPr lang="sr-Cyrl-CS" dirty="0" smtClean="0">
                <a:solidFill>
                  <a:srgbClr val="FF0000"/>
                </a:solidFill>
              </a:rPr>
              <a:t>20.05.2020.г</a:t>
            </a:r>
            <a:r>
              <a:rPr lang="sr-Cyrl-CS" dirty="0" smtClean="0">
                <a:solidFill>
                  <a:srgbClr val="FF0000"/>
                </a:solidFill>
              </a:rPr>
              <a:t>. на </a:t>
            </a:r>
            <a:r>
              <a:rPr lang="en-AU" dirty="0" smtClean="0">
                <a:solidFill>
                  <a:srgbClr val="FF0000"/>
                </a:solidFill>
                <a:hlinkClick r:id="rId2"/>
              </a:rPr>
              <a:t>bobamanojlo@gmail.com</a:t>
            </a:r>
            <a:endParaRPr lang="sr-Cyrl-C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sz="1600" dirty="0" smtClean="0"/>
              <a:t>Све своје објекте поређате око трансформаторских станица тако да буду равномерно оптерећене</a:t>
            </a:r>
            <a:r>
              <a:rPr lang="sr-Latn-CS" sz="1600" dirty="0" smtClean="0"/>
              <a:t>  </a:t>
            </a:r>
            <a:r>
              <a:rPr lang="sr-Latn-CS" sz="2400" dirty="0" smtClean="0"/>
              <a:t> </a:t>
            </a:r>
            <a:endParaRPr lang="en-AU" sz="2400" dirty="0" smtClean="0"/>
          </a:p>
          <a:p>
            <a:pPr>
              <a:buNone/>
            </a:pPr>
            <a:endParaRPr lang="en-AU" sz="2400" dirty="0" smtClean="0"/>
          </a:p>
          <a:p>
            <a:r>
              <a:rPr lang="sr-Latn-CS" sz="2400" dirty="0" smtClean="0"/>
              <a:t>                                                                                                                            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</a:t>
            </a:r>
            <a:r>
              <a:rPr lang="en-AU" sz="2400" dirty="0" smtClean="0"/>
              <a:t>    </a:t>
            </a:r>
            <a:r>
              <a:rPr lang="sr-Cyrl-CS" sz="2400" dirty="0" smtClean="0"/>
              <a:t>2</a:t>
            </a:r>
            <a:r>
              <a:rPr lang="sr-Latn-CS" sz="2400" dirty="0" smtClean="0"/>
              <a:t>1.    </a:t>
            </a:r>
            <a:r>
              <a:rPr lang="sr-Cyrl-CS" sz="2400" dirty="0" smtClean="0"/>
              <a:t>        </a:t>
            </a:r>
            <a:r>
              <a:rPr lang="sr-Latn-CS" sz="2400" dirty="0" smtClean="0"/>
              <a:t>  1.</a:t>
            </a:r>
            <a:r>
              <a:rPr lang="sr-Cyrl-CS" sz="2400" dirty="0" smtClean="0"/>
              <a:t>      </a:t>
            </a:r>
            <a:r>
              <a:rPr lang="en-AU" sz="2400" dirty="0" smtClean="0"/>
              <a:t> A</a:t>
            </a:r>
            <a:r>
              <a:rPr lang="sr-Cyrl-CS" sz="2400" dirty="0" smtClean="0"/>
              <a:t>                                </a:t>
            </a:r>
            <a:r>
              <a:rPr lang="sr-Cyrl-CS" sz="2000" dirty="0" smtClean="0"/>
              <a:t>ознака КПК </a:t>
            </a:r>
            <a:endParaRPr lang="sr-Cyrl-CS" sz="2000" dirty="0" smtClean="0"/>
          </a:p>
          <a:p>
            <a:pPr>
              <a:buNone/>
            </a:pPr>
            <a:r>
              <a:rPr lang="sr-Latn-CS" sz="2400" dirty="0" smtClean="0"/>
              <a:t>         </a:t>
            </a:r>
            <a:r>
              <a:rPr lang="en-AU" sz="2400" dirty="0" smtClean="0"/>
              <a:t>        </a:t>
            </a:r>
            <a:r>
              <a:rPr lang="sr-Latn-CS" sz="2400" dirty="0" smtClean="0"/>
              <a:t>         </a:t>
            </a:r>
            <a:r>
              <a:rPr lang="en-AU" sz="2400" dirty="0" smtClean="0"/>
              <a:t>23</a:t>
            </a:r>
            <a:r>
              <a:rPr lang="sr-Latn-CS" sz="2400" dirty="0" smtClean="0"/>
              <a:t>     </a:t>
            </a:r>
            <a:r>
              <a:rPr lang="sr-Cyrl-CS" sz="2000" dirty="0" smtClean="0"/>
              <a:t>.</a:t>
            </a:r>
            <a:r>
              <a:rPr lang="sr-Latn-CS" sz="2400" dirty="0" smtClean="0"/>
              <a:t>        </a:t>
            </a:r>
            <a:r>
              <a:rPr lang="sr-Cyrl-CS" sz="2400" dirty="0" smtClean="0"/>
              <a:t>        </a:t>
            </a:r>
            <a:r>
              <a:rPr lang="en-AU" sz="2400" dirty="0" smtClean="0"/>
              <a:t>   </a:t>
            </a:r>
            <a:r>
              <a:rPr lang="sr-Latn-CS" sz="2400" dirty="0" smtClean="0"/>
              <a:t>                                                                     </a:t>
            </a: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</a:t>
            </a:r>
            <a:r>
              <a:rPr lang="en-AU" sz="2400" dirty="0" smtClean="0"/>
              <a:t>                      </a:t>
            </a:r>
            <a:r>
              <a:rPr lang="en-AU" sz="1400" dirty="0" smtClean="0"/>
              <a:t>A2        A1</a:t>
            </a:r>
            <a:r>
              <a:rPr lang="en-AU" sz="2400" dirty="0" smtClean="0"/>
              <a:t> </a:t>
            </a:r>
            <a:r>
              <a:rPr lang="en-AU" sz="2400" dirty="0" smtClean="0"/>
              <a:t> </a:t>
            </a:r>
            <a:r>
              <a:rPr lang="en-AU" sz="1400" dirty="0" smtClean="0"/>
              <a:t>      </a:t>
            </a:r>
            <a:r>
              <a:rPr lang="sr-Cyrl-CS" sz="1400" dirty="0" smtClean="0"/>
              <a:t>А1 и А2 су улаз и излаз једног извода ТС (може их бити 4)</a:t>
            </a:r>
            <a:endParaRPr lang="sr-Latn-CS" sz="1400" dirty="0" smtClean="0"/>
          </a:p>
          <a:p>
            <a:pPr>
              <a:buNone/>
            </a:pPr>
            <a:r>
              <a:rPr lang="sr-Cyrl-CS" sz="2400" dirty="0" smtClean="0"/>
              <a:t>        </a:t>
            </a:r>
            <a:r>
              <a:rPr lang="sr-Latn-CS" sz="2400" dirty="0" smtClean="0"/>
              <a:t> </a:t>
            </a:r>
            <a:r>
              <a:rPr lang="sr-Cyrl-CS" sz="2400" dirty="0" smtClean="0"/>
              <a:t>                                                </a:t>
            </a:r>
          </a:p>
          <a:p>
            <a:pPr>
              <a:buNone/>
            </a:pPr>
            <a:r>
              <a:rPr lang="sr-Cyrl-CS" sz="2400" dirty="0" smtClean="0"/>
              <a:t> </a:t>
            </a:r>
            <a:r>
              <a:rPr lang="sr-Cyrl-CS" sz="2400" dirty="0" smtClean="0"/>
              <a:t>             </a:t>
            </a:r>
            <a:r>
              <a:rPr lang="sr-Cyrl-CS" sz="1500" dirty="0" smtClean="0"/>
              <a:t> </a:t>
            </a:r>
            <a:r>
              <a:rPr lang="en-AU" sz="1500" dirty="0" smtClean="0"/>
              <a:t>A1</a:t>
            </a:r>
            <a:r>
              <a:rPr lang="sr-Cyrl-CS" sz="1500" dirty="0" smtClean="0"/>
              <a:t>         </a:t>
            </a:r>
            <a:r>
              <a:rPr lang="en-AU" sz="1500" dirty="0" smtClean="0"/>
              <a:t>        </a:t>
            </a:r>
            <a:r>
              <a:rPr lang="sr-Cyrl-CS" sz="1500" dirty="0" smtClean="0"/>
              <a:t>  </a:t>
            </a:r>
            <a:r>
              <a:rPr lang="en-AU" sz="1500" dirty="0" smtClean="0"/>
              <a:t>   </a:t>
            </a:r>
            <a:r>
              <a:rPr lang="sr-Cyrl-CS" sz="1500" dirty="0" smtClean="0"/>
              <a:t>21</a:t>
            </a:r>
            <a:r>
              <a:rPr lang="sr-Cyrl-CS" sz="2400" dirty="0" smtClean="0"/>
              <a:t> </a:t>
            </a:r>
            <a:r>
              <a:rPr lang="en-AU" sz="2400" dirty="0" smtClean="0"/>
              <a:t>          </a:t>
            </a:r>
            <a:r>
              <a:rPr lang="sr-Cyrl-CS" sz="1500" dirty="0" smtClean="0"/>
              <a:t>23</a:t>
            </a:r>
            <a:r>
              <a:rPr lang="en-AU" sz="2400" dirty="0" smtClean="0"/>
              <a:t>        </a:t>
            </a:r>
            <a:r>
              <a:rPr lang="en-AU" sz="1500" dirty="0" smtClean="0"/>
              <a:t> </a:t>
            </a:r>
            <a:r>
              <a:rPr lang="sr-Cyrl-CS" sz="1500" dirty="0" smtClean="0"/>
              <a:t>1</a:t>
            </a:r>
            <a:r>
              <a:rPr lang="en-AU" sz="1500" dirty="0" smtClean="0"/>
              <a:t>                A2</a:t>
            </a:r>
          </a:p>
          <a:p>
            <a:pPr>
              <a:buNone/>
            </a:pPr>
            <a:r>
              <a:rPr lang="en-AU" sz="2400" dirty="0" smtClean="0"/>
              <a:t> </a:t>
            </a:r>
            <a:r>
              <a:rPr lang="en-AU" sz="2400" dirty="0" smtClean="0"/>
              <a:t>                   </a:t>
            </a:r>
          </a:p>
          <a:p>
            <a:pPr>
              <a:buNone/>
            </a:pPr>
            <a:r>
              <a:rPr lang="en-AU" sz="2400" dirty="0" smtClean="0"/>
              <a:t> </a:t>
            </a:r>
            <a:r>
              <a:rPr lang="en-AU" sz="2400" dirty="0" smtClean="0"/>
              <a:t>                           </a:t>
            </a:r>
            <a:r>
              <a:rPr lang="sr-Cyrl-CS" sz="1500" dirty="0" smtClean="0"/>
              <a:t>100,8</a:t>
            </a:r>
            <a:r>
              <a:rPr lang="en-AU" sz="1500" dirty="0" smtClean="0"/>
              <a:t>kW</a:t>
            </a:r>
            <a:r>
              <a:rPr lang="sr-Cyrl-CS" sz="1500" dirty="0" smtClean="0"/>
              <a:t> </a:t>
            </a:r>
            <a:r>
              <a:rPr lang="en-AU" sz="1500" dirty="0" smtClean="0"/>
              <a:t>   </a:t>
            </a:r>
            <a:r>
              <a:rPr lang="en-AU" sz="2400" dirty="0" smtClean="0"/>
              <a:t> </a:t>
            </a:r>
            <a:r>
              <a:rPr lang="sr-Cyrl-CS" sz="1400" dirty="0" smtClean="0"/>
              <a:t>15</a:t>
            </a:r>
            <a:r>
              <a:rPr lang="en-AU" sz="1400" dirty="0" smtClean="0"/>
              <a:t>kW</a:t>
            </a:r>
            <a:r>
              <a:rPr lang="sr-Cyrl-CS" sz="2400" dirty="0" smtClean="0"/>
              <a:t>    </a:t>
            </a:r>
            <a:r>
              <a:rPr lang="sr-Cyrl-CS" sz="1400" dirty="0" smtClean="0"/>
              <a:t>110,88к</a:t>
            </a:r>
            <a:r>
              <a:rPr lang="en-AU" sz="1400" dirty="0" smtClean="0"/>
              <a:t>W</a:t>
            </a:r>
            <a:r>
              <a:rPr lang="sr-Latn-CS" sz="2400" dirty="0" smtClean="0"/>
              <a:t>                                                                  </a:t>
            </a:r>
            <a:endParaRPr lang="sr-Cyrl-CS" sz="2400" dirty="0" smtClean="0"/>
          </a:p>
        </p:txBody>
      </p:sp>
      <p:sp>
        <p:nvSpPr>
          <p:cNvPr id="43" name="Rectangle 42"/>
          <p:cNvSpPr/>
          <p:nvPr/>
        </p:nvSpPr>
        <p:spPr>
          <a:xfrm>
            <a:off x="3214678" y="3357562"/>
            <a:ext cx="714380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1" name="Straight Connector 50"/>
          <p:cNvCxnSpPr>
            <a:endCxn id="43" idx="2"/>
          </p:cNvCxnSpPr>
          <p:nvPr/>
        </p:nvCxnSpPr>
        <p:spPr>
          <a:xfrm rot="16200000" flipH="1">
            <a:off x="3107521" y="3464719"/>
            <a:ext cx="57150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3" idx="2"/>
          </p:cNvCxnSpPr>
          <p:nvPr/>
        </p:nvCxnSpPr>
        <p:spPr>
          <a:xfrm rot="5400000" flipH="1" flipV="1">
            <a:off x="3464711" y="3464719"/>
            <a:ext cx="57150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571736" y="3500438"/>
            <a:ext cx="64294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1928794" y="3643314"/>
            <a:ext cx="642942" cy="2857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1285852" y="3357562"/>
            <a:ext cx="642942" cy="5715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7" name="Straight Connector 46"/>
          <p:cNvCxnSpPr/>
          <p:nvPr/>
        </p:nvCxnSpPr>
        <p:spPr>
          <a:xfrm rot="5400000">
            <a:off x="3286116" y="407194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2285984" y="4214819"/>
            <a:ext cx="500066" cy="1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035951" y="396478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1893075" y="396478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>
            <a:off x="1643042" y="4214818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1393009" y="396478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1071538" y="4071942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428728" y="4429132"/>
            <a:ext cx="22145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3393273" y="417909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357290" y="371475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071670" y="371475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14612" y="371475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0800000">
            <a:off x="2928926" y="4214818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 flipH="1" flipV="1">
            <a:off x="2679687" y="3964785"/>
            <a:ext cx="500066" cy="158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2536017" y="3964785"/>
            <a:ext cx="500066" cy="158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2714612" y="3714752"/>
            <a:ext cx="357190" cy="1588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357950" y="285749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6287306" y="3071810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6501423" y="3071613"/>
            <a:ext cx="427834" cy="1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715140" y="328612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0800000">
            <a:off x="6215074" y="328612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1500166" y="5214950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1500166" y="5214950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9" name="Oval 108"/>
          <p:cNvSpPr/>
          <p:nvPr/>
        </p:nvSpPr>
        <p:spPr>
          <a:xfrm>
            <a:off x="4643438" y="5214950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1" name="Straight Arrow Connector 110"/>
          <p:cNvCxnSpPr/>
          <p:nvPr/>
        </p:nvCxnSpPr>
        <p:spPr>
          <a:xfrm rot="5400000">
            <a:off x="3750860" y="5393148"/>
            <a:ext cx="35719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rot="5400000">
            <a:off x="3107521" y="539354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rot="5400000">
            <a:off x="2286778" y="5428470"/>
            <a:ext cx="42783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Ово је пример једног затвореног вода</a:t>
            </a:r>
          </a:p>
          <a:p>
            <a:r>
              <a:rPr lang="sr-Cyrl-CS" dirty="0" smtClean="0"/>
              <a:t>Ви формирате пема својим параметрима</a:t>
            </a:r>
          </a:p>
          <a:p>
            <a:r>
              <a:rPr lang="sr-Cyrl-CS" dirty="0" smtClean="0"/>
              <a:t>Дужине између КПК у </a:t>
            </a:r>
            <a:r>
              <a:rPr lang="sr-Cyrl-CS" u="sng" dirty="0" smtClean="0"/>
              <a:t>просеку</a:t>
            </a:r>
            <a:r>
              <a:rPr lang="sr-Cyrl-CS" dirty="0" smtClean="0"/>
              <a:t> су 6</a:t>
            </a:r>
            <a:r>
              <a:rPr lang="sr-Latn-CS" dirty="0" smtClean="0"/>
              <a:t>m</a:t>
            </a:r>
            <a:endParaRPr lang="sr-Cyrl-CS" dirty="0" smtClean="0"/>
          </a:p>
          <a:p>
            <a:r>
              <a:rPr lang="sr-Cyrl-CS" dirty="0" smtClean="0"/>
              <a:t>Тако формираном затвореном воду израчунајте поречни пресек који не сме бити већи од 95</a:t>
            </a:r>
            <a:r>
              <a:rPr lang="sr-Latn-CS" dirty="0" smtClean="0"/>
              <a:t>mm</a:t>
            </a:r>
            <a:r>
              <a:rPr lang="sr-Latn-CS" baseline="30000" dirty="0" smtClean="0"/>
              <a:t>2</a:t>
            </a:r>
            <a:r>
              <a:rPr lang="sr-Latn-CS" dirty="0" smtClean="0"/>
              <a:t> </a:t>
            </a:r>
            <a:r>
              <a:rPr lang="sr-Cyrl-CS" dirty="0" smtClean="0"/>
              <a:t>за бакар,и пад напона не сме бити већи од 5%</a:t>
            </a:r>
            <a:endParaRPr lang="sr-Cyrl-C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Израду пројекта нисконапонске мреже једног стамбеног блока, урадићемо у неколико фаза</a:t>
            </a:r>
          </a:p>
          <a:p>
            <a:r>
              <a:rPr lang="sr-Cyrl-CS" dirty="0" smtClean="0"/>
              <a:t>После сваке фазе пошаљите  ми ваше прорачуне. Прорачун урадите у свескама да би сте пратили ток рада</a:t>
            </a:r>
          </a:p>
          <a:p>
            <a:r>
              <a:rPr lang="sr-Cyrl-CS" dirty="0" smtClean="0"/>
              <a:t>Када урадите у свеци, и ја погледам ваш рад, пренесите га у рачунар, да бисте могли да га одштампате на крају године.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dirty="0" smtClean="0">
                <a:solidFill>
                  <a:srgbClr val="FF0000"/>
                </a:solidFill>
              </a:rPr>
              <a:t>1 фаза прорачуна  </a:t>
            </a:r>
            <a:r>
              <a:rPr lang="sr-Cyrl-CS" dirty="0" smtClean="0"/>
              <a:t>- обликовање мреже –</a:t>
            </a:r>
          </a:p>
          <a:p>
            <a:r>
              <a:rPr lang="sr-Cyrl-CS" dirty="0"/>
              <a:t> </a:t>
            </a:r>
            <a:r>
              <a:rPr lang="sr-Cyrl-CS" dirty="0" smtClean="0"/>
              <a:t>да бисмо то урадили морамо прво да видимо колико један стан “тражи” максимално снаге од ЕЕС</a:t>
            </a:r>
          </a:p>
          <a:p>
            <a:r>
              <a:rPr lang="sr-Cyrl-CS" dirty="0" smtClean="0"/>
              <a:t>Ако је :</a:t>
            </a:r>
          </a:p>
          <a:p>
            <a:pPr marL="514350" indent="-514350">
              <a:buFont typeface="+mj-lt"/>
              <a:buAutoNum type="arabicParenR"/>
            </a:pPr>
            <a:r>
              <a:rPr lang="sr-Cyrl-CS" dirty="0" smtClean="0"/>
              <a:t>инсталисана снага једног стана</a:t>
            </a:r>
            <a:r>
              <a:rPr lang="en-AU" dirty="0" smtClean="0"/>
              <a:t> P</a:t>
            </a:r>
            <a:r>
              <a:rPr lang="en-AU" baseline="-25000" dirty="0" smtClean="0"/>
              <a:t>i</a:t>
            </a:r>
            <a:r>
              <a:rPr lang="en-AU" dirty="0" smtClean="0"/>
              <a:t> = 21kW </a:t>
            </a:r>
            <a:endParaRPr lang="sr-Cyrl-CS" dirty="0" smtClean="0"/>
          </a:p>
          <a:p>
            <a:pPr marL="514350" indent="-514350">
              <a:buFont typeface="+mj-lt"/>
              <a:buAutoNum type="arabicParenR"/>
            </a:pPr>
            <a:r>
              <a:rPr lang="sr-Cyrl-CS" dirty="0"/>
              <a:t>а</a:t>
            </a:r>
            <a:r>
              <a:rPr lang="en-AU" dirty="0" smtClean="0"/>
              <a:t> </a:t>
            </a:r>
            <a:r>
              <a:rPr lang="sr-Cyrl-CS" dirty="0" smtClean="0"/>
              <a:t>број</a:t>
            </a:r>
            <a:r>
              <a:rPr lang="en-AU" dirty="0" smtClean="0"/>
              <a:t> </a:t>
            </a:r>
            <a:r>
              <a:rPr lang="sr-Cyrl-CS" dirty="0" smtClean="0"/>
              <a:t>станова/домаћинстава </a:t>
            </a:r>
          </a:p>
          <a:p>
            <a:pPr marL="514350" indent="-514350">
              <a:buNone/>
            </a:pPr>
            <a:r>
              <a:rPr lang="sr-Cyrl-CS" dirty="0"/>
              <a:t> </a:t>
            </a:r>
            <a:r>
              <a:rPr lang="sr-Cyrl-CS" dirty="0" smtClean="0"/>
              <a:t>     у насељу </a:t>
            </a:r>
            <a:r>
              <a:rPr lang="en-AU" dirty="0" smtClean="0"/>
              <a:t>n= 231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CS" dirty="0" smtClean="0"/>
              <a:t>колика је максимална снага, вршна снага тог ЈЕДНОГ домаћинства?</a:t>
            </a:r>
          </a:p>
          <a:p>
            <a:pPr>
              <a:buNone/>
            </a:pPr>
            <a:r>
              <a:rPr lang="sr-Cyrl-CS" dirty="0" smtClean="0"/>
              <a:t>У књизи на страни 151 имате график са кога  </a:t>
            </a:r>
          </a:p>
          <a:p>
            <a:pPr>
              <a:buNone/>
            </a:pPr>
            <a:r>
              <a:rPr lang="sr-Cyrl-CS" dirty="0" smtClean="0"/>
              <a:t>одређујете вредност </a:t>
            </a:r>
            <a:r>
              <a:rPr lang="sr-Cyrl-CS" sz="2800" b="1" dirty="0" smtClean="0">
                <a:solidFill>
                  <a:srgbClr val="FF0000"/>
                </a:solidFill>
              </a:rPr>
              <a:t>ФАКТОРА ИСКОРИШЋЕЊА </a:t>
            </a:r>
            <a:r>
              <a:rPr lang="en-AU" sz="2800" b="1" dirty="0" smtClean="0">
                <a:solidFill>
                  <a:srgbClr val="FF0000"/>
                </a:solidFill>
              </a:rPr>
              <a:t>f</a:t>
            </a:r>
            <a:r>
              <a:rPr lang="sr-Latn-CS" sz="2800" b="1" baseline="-25000" dirty="0" smtClean="0">
                <a:solidFill>
                  <a:srgbClr val="FF0000"/>
                </a:solidFill>
              </a:rPr>
              <a:t>i</a:t>
            </a:r>
            <a:endParaRPr lang="sr-Cyrl-CS" sz="2800" b="1" dirty="0" smtClean="0">
              <a:solidFill>
                <a:srgbClr val="FF0000"/>
              </a:solidFill>
            </a:endParaRPr>
          </a:p>
          <a:p>
            <a:r>
              <a:rPr lang="sr-Cyrl-CS" dirty="0" smtClean="0"/>
              <a:t>Употребите формуле на страни 151 за прорачун вршне снаге ЈЕДНОГ СТАНА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dirty="0" smtClean="0"/>
              <a:t>За насеље од  </a:t>
            </a:r>
            <a:r>
              <a:rPr lang="en-AU" dirty="0" smtClean="0"/>
              <a:t>n= 231</a:t>
            </a:r>
            <a:r>
              <a:rPr lang="sr-Cyrl-CS" dirty="0" smtClean="0"/>
              <a:t> домаћинства, наћи колико сви заједно максимално (вршно) узимају снаге из електроенергетског система (ЕЕС) – све је на страни 151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ОВИМ БИ ЗАВРШИЛИ ФАЗУ 1</a:t>
            </a:r>
            <a:r>
              <a:rPr lang="sr-Cyrl-CS" dirty="0" smtClean="0"/>
              <a:t>.</a:t>
            </a:r>
            <a:endParaRPr lang="sr-Cyrl-C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2800" dirty="0" smtClean="0"/>
              <a:t>Другу фазу започињете израдом табеларног приказа насеља са стамбеним  зградама, бројем станова у њима и њиховим оптерећењем нпр.</a:t>
            </a:r>
          </a:p>
          <a:p>
            <a:endParaRPr lang="sr-Cyrl-CS" dirty="0" smtClean="0"/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3143248"/>
          <a:ext cx="7715304" cy="32308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785818"/>
                <a:gridCol w="2286016"/>
                <a:gridCol w="928694"/>
                <a:gridCol w="3714776"/>
              </a:tblGrid>
              <a:tr h="497204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Рд.бр.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Број станова по стамбеној</a:t>
                      </a:r>
                      <a:r>
                        <a:rPr lang="sr-Cyrl-CS" baseline="0" dirty="0" smtClean="0"/>
                        <a:t> згради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err="1" smtClean="0"/>
                        <a:t>Pv</a:t>
                      </a:r>
                      <a:endParaRPr lang="en-AU" dirty="0" smtClean="0"/>
                    </a:p>
                    <a:p>
                      <a:pPr algn="ctr"/>
                      <a:r>
                        <a:rPr lang="en-AU" dirty="0" smtClean="0"/>
                        <a:t>(kW)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Максимално</a:t>
                      </a:r>
                      <a:r>
                        <a:rPr lang="sr-Cyrl-CS" baseline="0" dirty="0" smtClean="0"/>
                        <a:t> оптерећење по згради </a:t>
                      </a:r>
                      <a:r>
                        <a:rPr lang="en-AU" baseline="0" dirty="0" smtClean="0"/>
                        <a:t>(kW)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10,08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110,88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10,08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110,88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3.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...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....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.....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.....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10,08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100,8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10,08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100,8</a:t>
                      </a:r>
                      <a:endParaRPr lang="en-AU" dirty="0"/>
                    </a:p>
                  </a:txBody>
                  <a:tcPr/>
                </a:tc>
              </a:tr>
              <a:tr h="278153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Укуп.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231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2328,48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Формирање табеле </a:t>
            </a:r>
            <a:r>
              <a:rPr lang="en-AU" dirty="0" err="1" smtClean="0"/>
              <a:t>Pind</a:t>
            </a:r>
            <a:r>
              <a:rPr lang="sr-Cyrl-CS" dirty="0" smtClean="0"/>
              <a:t> </a:t>
            </a:r>
          </a:p>
          <a:p>
            <a:r>
              <a:rPr lang="en-AU" sz="2800" dirty="0" err="1" smtClean="0"/>
              <a:t>Pind</a:t>
            </a:r>
            <a:r>
              <a:rPr lang="sr-Cyrl-CS" sz="2800" dirty="0" smtClean="0"/>
              <a:t> </a:t>
            </a:r>
            <a:r>
              <a:rPr lang="sr-Cyrl-CS" sz="2800" dirty="0" smtClean="0"/>
              <a:t>=88</a:t>
            </a:r>
            <a:r>
              <a:rPr lang="en-AU" sz="2800" dirty="0" smtClean="0"/>
              <a:t>kW</a:t>
            </a:r>
            <a:endParaRPr lang="en-AU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28" y="300037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263524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Редни</a:t>
                      </a:r>
                      <a:r>
                        <a:rPr lang="sr-Cyrl-CS" baseline="0" dirty="0" smtClean="0"/>
                        <a:t>  број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Намена објекта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1800" dirty="0" smtClean="0"/>
                        <a:t>У     </a:t>
                      </a:r>
                      <a:r>
                        <a:rPr lang="en-AU" sz="1800" dirty="0" smtClean="0"/>
                        <a:t>kW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апотека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15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вртић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22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продавница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Дом здравља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23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88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Формирајте стамбени блок са ТС (</a:t>
            </a:r>
            <a:r>
              <a:rPr lang="sr-Latn-CS" sz="2400" dirty="0" smtClean="0"/>
              <a:t> A,B,C)                                                                                       </a:t>
            </a:r>
          </a:p>
          <a:p>
            <a:r>
              <a:rPr lang="sr-Latn-CS" sz="2400" dirty="0" smtClean="0"/>
              <a:t> </a:t>
            </a:r>
            <a:r>
              <a:rPr lang="sr-Latn-CS" sz="2400" dirty="0" smtClean="0"/>
              <a:t>                                                                      250m</a:t>
            </a:r>
            <a:endParaRPr lang="sr-Cyrl-CS" sz="2400" dirty="0" smtClean="0"/>
          </a:p>
          <a:p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                  A                                            B                         </a:t>
            </a: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       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</a:t>
            </a:r>
            <a:r>
              <a:rPr lang="sr-Cyrl-CS" sz="2400" dirty="0" smtClean="0"/>
              <a:t>12</a:t>
            </a:r>
            <a:r>
              <a:rPr lang="sr-Latn-CS" sz="2400" dirty="0" smtClean="0"/>
              <a:t>m            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                                                                          C</a:t>
            </a:r>
            <a:endParaRPr lang="sr-Cyrl-CS" sz="2400" dirty="0" smtClean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036877" y="2821777"/>
            <a:ext cx="164228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5000628" y="3643314"/>
            <a:ext cx="2643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179091" y="282177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1357290" y="3643314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3286116" y="5000636"/>
            <a:ext cx="107157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428728" y="4500570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429124" y="5072074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29190" y="4572008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1499372" y="4071942"/>
            <a:ext cx="858050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821505" y="5107793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7142973" y="5143512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822299" y="3107529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6858016" y="2857496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000628" y="2643182"/>
            <a:ext cx="264320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215074" y="3357562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Rectangle 42"/>
          <p:cNvSpPr/>
          <p:nvPr/>
        </p:nvSpPr>
        <p:spPr>
          <a:xfrm>
            <a:off x="3000364" y="3357562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Rectangle 43"/>
          <p:cNvSpPr/>
          <p:nvPr/>
        </p:nvSpPr>
        <p:spPr>
          <a:xfrm>
            <a:off x="5000628" y="5214950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6" name="Straight Connector 45"/>
          <p:cNvCxnSpPr>
            <a:endCxn id="42" idx="2"/>
          </p:cNvCxnSpPr>
          <p:nvPr/>
        </p:nvCxnSpPr>
        <p:spPr>
          <a:xfrm rot="16200000" flipH="1">
            <a:off x="6179355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2" idx="2"/>
          </p:cNvCxnSpPr>
          <p:nvPr/>
        </p:nvCxnSpPr>
        <p:spPr>
          <a:xfrm rot="5400000" flipH="1" flipV="1">
            <a:off x="6393669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2964645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4964909" y="525066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3178959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5179223" y="525066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1600" dirty="0" smtClean="0"/>
              <a:t>Све своје објекте поређате око трансформаторских станица тако да буду равномерно оптерећене</a:t>
            </a:r>
            <a:r>
              <a:rPr lang="sr-Latn-CS" sz="1600" dirty="0" smtClean="0"/>
              <a:t>  </a:t>
            </a:r>
            <a:r>
              <a:rPr lang="sr-Latn-CS" sz="2400" dirty="0" smtClean="0"/>
              <a:t>                                                                                                                             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</a:t>
            </a:r>
            <a:r>
              <a:rPr lang="sr-Cyrl-CS" sz="2400" dirty="0" smtClean="0"/>
              <a:t>2</a:t>
            </a:r>
            <a:r>
              <a:rPr lang="sr-Latn-CS" sz="2400" dirty="0" smtClean="0"/>
              <a:t>1.      1.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     </a:t>
            </a:r>
            <a:r>
              <a:rPr lang="sr-Latn-CS" sz="2000" dirty="0" smtClean="0"/>
              <a:t>23</a:t>
            </a:r>
            <a:r>
              <a:rPr lang="sr-Cyrl-CS" sz="2000" dirty="0" smtClean="0"/>
              <a:t>.</a:t>
            </a:r>
            <a:r>
              <a:rPr lang="sr-Latn-CS" sz="2400" dirty="0" smtClean="0"/>
              <a:t>        A                                            B                         </a:t>
            </a: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       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                                                                          C</a:t>
            </a:r>
            <a:endParaRPr lang="sr-Cyrl-CS" sz="2400" dirty="0" smtClean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036877" y="2821777"/>
            <a:ext cx="164228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5000628" y="3643314"/>
            <a:ext cx="2643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179091" y="282177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1357290" y="3643314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3286116" y="5000636"/>
            <a:ext cx="107157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428728" y="4500570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429124" y="5072074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29190" y="4572008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821505" y="5107793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7142973" y="5143512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822299" y="3107529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6858016" y="2857496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215074" y="3357562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Rectangle 42"/>
          <p:cNvSpPr/>
          <p:nvPr/>
        </p:nvSpPr>
        <p:spPr>
          <a:xfrm>
            <a:off x="3000364" y="3357562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Rectangle 43"/>
          <p:cNvSpPr/>
          <p:nvPr/>
        </p:nvSpPr>
        <p:spPr>
          <a:xfrm>
            <a:off x="5000628" y="5214950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6" name="Straight Connector 45"/>
          <p:cNvCxnSpPr>
            <a:endCxn id="42" idx="2"/>
          </p:cNvCxnSpPr>
          <p:nvPr/>
        </p:nvCxnSpPr>
        <p:spPr>
          <a:xfrm rot="16200000" flipH="1">
            <a:off x="6179355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2" idx="2"/>
          </p:cNvCxnSpPr>
          <p:nvPr/>
        </p:nvCxnSpPr>
        <p:spPr>
          <a:xfrm rot="5400000" flipH="1" flipV="1">
            <a:off x="6393669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2964645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4964909" y="525066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3178959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5179223" y="525066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250265" y="3321843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571736" y="3000372"/>
            <a:ext cx="42862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2214546" y="3214686"/>
            <a:ext cx="357190" cy="4286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1857356" y="3000372"/>
            <a:ext cx="357190" cy="6429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491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Израда пројекта нисконапонске мреже. Избор пресека проводника и прорачун пада напона Преглед пројеката</vt:lpstr>
      <vt:lpstr>Израда пројекта нисконапонске мреже.</vt:lpstr>
      <vt:lpstr>Израда пројекта нисконапонске мреже.</vt:lpstr>
      <vt:lpstr>Израда пројекта нисконапонске мреже.</vt:lpstr>
      <vt:lpstr>Израда пројекта нисконапонске мреже.</vt:lpstr>
      <vt:lpstr>Израда пројекта нисконапонске мреже</vt:lpstr>
      <vt:lpstr>Израда пројекта нисконапонске мреже</vt:lpstr>
      <vt:lpstr>Израда пројекта нисконапонске мреже</vt:lpstr>
      <vt:lpstr>Израда пројекта нисконапонске мреже</vt:lpstr>
      <vt:lpstr>Израда пројекта нисконапонске мреже</vt:lpstr>
      <vt:lpstr>Израда пројекта нисконапонске мреже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Израда пројекта нисконапонске мреже. Избор пресека проводника и прорачун пада напона</dc:title>
  <dc:creator>Slobodanka Manojlovic</dc:creator>
  <cp:lastModifiedBy>Slobodanka Manojlovic</cp:lastModifiedBy>
  <cp:revision>39</cp:revision>
  <dcterms:created xsi:type="dcterms:W3CDTF">2020-04-01T10:00:48Z</dcterms:created>
  <dcterms:modified xsi:type="dcterms:W3CDTF">2020-04-23T22:04:23Z</dcterms:modified>
</cp:coreProperties>
</file>